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ltan\Documents\koltsegvetes\2017\kimutatas.grafikonok_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ltan\Documents\koltsegvetes\2017\kimutatas.grafikonok_2017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ltan\Documents\koltsegvetes\2017\kimutatas.grafikonok_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ltan\Documents\koltsegvetes\2017\kimutatas.grafikonok_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ltan\Documents\koltsegvetes\2017\kimutatas.grafikonok_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ltan\Documents\koltsegvetes\2017\kimutatas.grafikonok_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ltan\Documents\koltsegvetes\2017\kimutatas.grafikonok_201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ltan\Documents\koltsegvetes\2017\kimutatas.grafikonok_2017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ltan\Documents\koltsegvetes\2017\kimutatas.grafikonok_2017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ltan\Documents\koltsegvetes\2017\kimutatas.grafikonok_2017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venituri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venituri!$H$2:$H$3</c:f>
              <c:strCache>
                <c:ptCount val="2"/>
                <c:pt idx="0">
                  <c:v>VENITURI PROPRII </c:v>
                </c:pt>
                <c:pt idx="1">
                  <c:v>Alte venituri</c:v>
                </c:pt>
              </c:strCache>
            </c:strRef>
          </c:cat>
          <c:val>
            <c:numRef>
              <c:f>venituri!$I$2:$I$3</c:f>
              <c:numCache>
                <c:formatCode>#,##0.00</c:formatCode>
                <c:ptCount val="2"/>
                <c:pt idx="0">
                  <c:v>17212.330000000002</c:v>
                </c:pt>
                <c:pt idx="1">
                  <c:v>22821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Cheltuieli cu investitiile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CHELTUIELI!$B$57:$B$58</c:f>
              <c:strCache>
                <c:ptCount val="2"/>
                <c:pt idx="0">
                  <c:v>din bugetul local</c:v>
                </c:pt>
                <c:pt idx="1">
                  <c:v>din surse externe</c:v>
                </c:pt>
              </c:strCache>
            </c:strRef>
          </c:cat>
          <c:val>
            <c:numRef>
              <c:f>CHELTUIELI!$C$57:$C$58</c:f>
              <c:numCache>
                <c:formatCode>General</c:formatCode>
                <c:ptCount val="2"/>
                <c:pt idx="0">
                  <c:v>3999</c:v>
                </c:pt>
                <c:pt idx="1">
                  <c:v>1353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VENITURI PROPRII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venituri!$L$4:$L$8</c:f>
              <c:strCache>
                <c:ptCount val="5"/>
                <c:pt idx="0">
                  <c:v>Impozit pe venit </c:v>
                </c:pt>
                <c:pt idx="1">
                  <c:v>Impozite si taxe pe proprietate </c:v>
                </c:pt>
                <c:pt idx="2">
                  <c:v>Venituri din concesiuni si inchirieri</c:v>
                </c:pt>
                <c:pt idx="3">
                  <c:v>Amenzi, penalitati si confiscari</c:v>
                </c:pt>
                <c:pt idx="4">
                  <c:v>Alte venituri</c:v>
                </c:pt>
              </c:strCache>
            </c:strRef>
          </c:cat>
          <c:val>
            <c:numRef>
              <c:f>venituri!$M$4:$M$8</c:f>
              <c:numCache>
                <c:formatCode>#,##0.00</c:formatCode>
                <c:ptCount val="5"/>
                <c:pt idx="0">
                  <c:v>8765</c:v>
                </c:pt>
                <c:pt idx="1">
                  <c:v>5339.33</c:v>
                </c:pt>
                <c:pt idx="2">
                  <c:v>400</c:v>
                </c:pt>
                <c:pt idx="3">
                  <c:v>640</c:v>
                </c:pt>
                <c:pt idx="4">
                  <c:v>2068.0000000000018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Impozite si taxe 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venituri!$L$29:$L$30</c:f>
              <c:strCache>
                <c:ptCount val="2"/>
                <c:pt idx="0">
                  <c:v>Persoane fizice</c:v>
                </c:pt>
                <c:pt idx="1">
                  <c:v>Persoane juridice</c:v>
                </c:pt>
              </c:strCache>
            </c:strRef>
          </c:cat>
          <c:val>
            <c:numRef>
              <c:f>venituri!$M$29:$M$30</c:f>
              <c:numCache>
                <c:formatCode>#,##0.00</c:formatCode>
                <c:ptCount val="2"/>
                <c:pt idx="0">
                  <c:v>2749.33</c:v>
                </c:pt>
                <c:pt idx="1">
                  <c:v>3360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Impozit pe venit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venituri!$H$5:$H$8</c:f>
              <c:strCache>
                <c:ptCount val="4"/>
                <c:pt idx="0">
                  <c:v>Impozit pe venit </c:v>
                </c:pt>
                <c:pt idx="1">
                  <c:v>Impozitul pe veniturile din transferul proprietatilor imobiliare din patrimoniul personal</c:v>
                </c:pt>
                <c:pt idx="2">
                  <c:v>Cote defalcate din impozitul pe venit</c:v>
                </c:pt>
                <c:pt idx="3">
                  <c:v>Sume alocate din cotele defalcate din impozitul pe venit pentru echilibrarea bugetelor locale</c:v>
                </c:pt>
              </c:strCache>
            </c:strRef>
          </c:cat>
          <c:val>
            <c:numRef>
              <c:f>venituri!$I$5:$I$8</c:f>
              <c:numCache>
                <c:formatCode>General</c:formatCode>
                <c:ptCount val="4"/>
                <c:pt idx="0">
                  <c:v>8765</c:v>
                </c:pt>
                <c:pt idx="1">
                  <c:v>160</c:v>
                </c:pt>
                <c:pt idx="2">
                  <c:v>8160</c:v>
                </c:pt>
                <c:pt idx="3">
                  <c:v>445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venituri!$H$5:$H$8</c:f>
              <c:strCache>
                <c:ptCount val="4"/>
                <c:pt idx="0">
                  <c:v>Impozit pe venit </c:v>
                </c:pt>
                <c:pt idx="1">
                  <c:v>Impozitul pe veniturile din transferul proprietatilor imobiliare din patrimoniul personal</c:v>
                </c:pt>
                <c:pt idx="2">
                  <c:v>Cote defalcate din impozitul pe venit</c:v>
                </c:pt>
                <c:pt idx="3">
                  <c:v>Sume alocate din cotele defalcate din impozitul pe venit pentru echilibrarea bugetelor locale</c:v>
                </c:pt>
              </c:strCache>
            </c:strRef>
          </c:cat>
          <c:val>
            <c:numRef>
              <c:f>venituri!$J$5:$J$8</c:f>
              <c:numCache>
                <c:formatCode>0%</c:formatCode>
                <c:ptCount val="4"/>
                <c:pt idx="0">
                  <c:v>1</c:v>
                </c:pt>
                <c:pt idx="1">
                  <c:v>1.825442099258414E-2</c:v>
                </c:pt>
                <c:pt idx="2">
                  <c:v>0.9309754706217912</c:v>
                </c:pt>
                <c:pt idx="3">
                  <c:v>5.0770108385624645E-2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Cheltuieli totale 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CHELTUIELI!$H$3:$H$4</c:f>
              <c:strCache>
                <c:ptCount val="2"/>
                <c:pt idx="0">
                  <c:v>Cheltuieli curente</c:v>
                </c:pt>
                <c:pt idx="1">
                  <c:v>Cheltuieli de capital</c:v>
                </c:pt>
              </c:strCache>
            </c:strRef>
          </c:cat>
          <c:val>
            <c:numRef>
              <c:f>CHELTUIELI!$I$3:$I$4</c:f>
              <c:numCache>
                <c:formatCode>#,##0.00</c:formatCode>
                <c:ptCount val="2"/>
                <c:pt idx="0">
                  <c:v>39733</c:v>
                </c:pt>
                <c:pt idx="1">
                  <c:v>4752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Cheltuieli</a:t>
            </a:r>
            <a:r>
              <a:rPr lang="en-US" baseline="0"/>
              <a:t> curente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CHELTUIELI!$B$4:$B$14</c:f>
              <c:strCache>
                <c:ptCount val="11"/>
                <c:pt idx="0">
                  <c:v>Cheltuieli de personal</c:v>
                </c:pt>
                <c:pt idx="1">
                  <c:v>Bunuri si servicii</c:v>
                </c:pt>
                <c:pt idx="2">
                  <c:v>Dobanzi</c:v>
                </c:pt>
                <c:pt idx="3">
                  <c:v>Subventii</c:v>
                </c:pt>
                <c:pt idx="4">
                  <c:v>Fonduri de rezerva</c:v>
                </c:pt>
                <c:pt idx="5">
                  <c:v>Transferuri catre institutii publice</c:v>
                </c:pt>
                <c:pt idx="6">
                  <c:v>Asistenta sociala</c:v>
                </c:pt>
                <c:pt idx="7">
                  <c:v>Alte cheltuieli</c:v>
                </c:pt>
                <c:pt idx="8">
                  <c:v>Imprumuturi</c:v>
                </c:pt>
                <c:pt idx="9">
                  <c:v>Rambursari credite</c:v>
                </c:pt>
                <c:pt idx="10">
                  <c:v>Cheltuieli de capital</c:v>
                </c:pt>
              </c:strCache>
            </c:strRef>
          </c:cat>
          <c:val>
            <c:numRef>
              <c:f>CHELTUIELI!$C$4:$C$14</c:f>
              <c:numCache>
                <c:formatCode>#,##0</c:formatCode>
                <c:ptCount val="11"/>
                <c:pt idx="0">
                  <c:v>23973.87</c:v>
                </c:pt>
                <c:pt idx="1">
                  <c:v>6854</c:v>
                </c:pt>
                <c:pt idx="2">
                  <c:v>80.599999999999994</c:v>
                </c:pt>
                <c:pt idx="3">
                  <c:v>793</c:v>
                </c:pt>
                <c:pt idx="4">
                  <c:v>100</c:v>
                </c:pt>
                <c:pt idx="5">
                  <c:v>3378.89</c:v>
                </c:pt>
                <c:pt idx="6">
                  <c:v>1225.1400000000001</c:v>
                </c:pt>
                <c:pt idx="7">
                  <c:v>1068</c:v>
                </c:pt>
                <c:pt idx="8">
                  <c:v>1700</c:v>
                </c:pt>
                <c:pt idx="9">
                  <c:v>560</c:v>
                </c:pt>
                <c:pt idx="10">
                  <c:v>4752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Cheltuieli totale pe capitole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CHELTUIELI!$H$30:$H$37</c:f>
              <c:strCache>
                <c:ptCount val="8"/>
                <c:pt idx="0">
                  <c:v>Autoritate locala</c:v>
                </c:pt>
                <c:pt idx="1">
                  <c:v>Ordine publica</c:v>
                </c:pt>
                <c:pt idx="2">
                  <c:v>Invatamant</c:v>
                </c:pt>
                <c:pt idx="3">
                  <c:v>Sanatate</c:v>
                </c:pt>
                <c:pt idx="4">
                  <c:v>Cultura, recreere</c:v>
                </c:pt>
                <c:pt idx="5">
                  <c:v>Asigurari si asistenta sociala</c:v>
                </c:pt>
                <c:pt idx="6">
                  <c:v>Servicii de dezvoltare publica</c:v>
                </c:pt>
                <c:pt idx="7">
                  <c:v>Actiuni economice</c:v>
                </c:pt>
              </c:strCache>
            </c:strRef>
          </c:cat>
          <c:val>
            <c:numRef>
              <c:f>CHELTUIELI!$I$30:$I$37</c:f>
              <c:numCache>
                <c:formatCode>#,##0</c:formatCode>
                <c:ptCount val="8"/>
                <c:pt idx="0">
                  <c:v>5660.7</c:v>
                </c:pt>
                <c:pt idx="1">
                  <c:v>906.1</c:v>
                </c:pt>
                <c:pt idx="2">
                  <c:v>21831.26</c:v>
                </c:pt>
                <c:pt idx="3">
                  <c:v>605.94000000000005</c:v>
                </c:pt>
                <c:pt idx="4">
                  <c:v>4933</c:v>
                </c:pt>
                <c:pt idx="5">
                  <c:v>2765.88</c:v>
                </c:pt>
                <c:pt idx="6">
                  <c:v>2286.67</c:v>
                </c:pt>
                <c:pt idx="7">
                  <c:v>5455.63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Finantari din bugetul local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CHELTUIELI!$H$41:$H$50</c:f>
              <c:strCache>
                <c:ptCount val="10"/>
                <c:pt idx="0">
                  <c:v>Autoritate locala</c:v>
                </c:pt>
                <c:pt idx="1">
                  <c:v>Ordine publica</c:v>
                </c:pt>
                <c:pt idx="2">
                  <c:v>Invatamant</c:v>
                </c:pt>
                <c:pt idx="3">
                  <c:v>Sanatate</c:v>
                </c:pt>
                <c:pt idx="4">
                  <c:v>Cultura, recreere</c:v>
                </c:pt>
                <c:pt idx="5">
                  <c:v>Asigurari si asistenta sociala</c:v>
                </c:pt>
                <c:pt idx="6">
                  <c:v>Administrarea domeniului public</c:v>
                </c:pt>
                <c:pt idx="7">
                  <c:v>Actiuni economice</c:v>
                </c:pt>
                <c:pt idx="8">
                  <c:v>Dezvoltare</c:v>
                </c:pt>
                <c:pt idx="9">
                  <c:v>Alte finantari</c:v>
                </c:pt>
              </c:strCache>
            </c:strRef>
          </c:cat>
          <c:val>
            <c:numRef>
              <c:f>CHELTUIELI!$I$41:$I$50</c:f>
              <c:numCache>
                <c:formatCode>#,##0</c:formatCode>
                <c:ptCount val="10"/>
                <c:pt idx="0">
                  <c:v>5660.7</c:v>
                </c:pt>
                <c:pt idx="1">
                  <c:v>906.1</c:v>
                </c:pt>
                <c:pt idx="2">
                  <c:v>543.97</c:v>
                </c:pt>
                <c:pt idx="3">
                  <c:v>300.89999999999998</c:v>
                </c:pt>
                <c:pt idx="4">
                  <c:v>3905.9</c:v>
                </c:pt>
                <c:pt idx="5">
                  <c:v>1039.8800000000001</c:v>
                </c:pt>
                <c:pt idx="6">
                  <c:v>3124.9700000000003</c:v>
                </c:pt>
                <c:pt idx="7">
                  <c:v>2201.1999999999998</c:v>
                </c:pt>
                <c:pt idx="8">
                  <c:v>3398.8999999999996</c:v>
                </c:pt>
                <c:pt idx="9" formatCode="General">
                  <c:v>580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Institutii culturale si sportive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CHELTUIELI!$B$49:$B$53</c:f>
              <c:strCache>
                <c:ptCount val="5"/>
                <c:pt idx="0">
                  <c:v>Biblioteca</c:v>
                </c:pt>
                <c:pt idx="1">
                  <c:v>Muzeu</c:v>
                </c:pt>
                <c:pt idx="2">
                  <c:v>Teatru</c:v>
                </c:pt>
                <c:pt idx="3">
                  <c:v>Centru Cultural</c:v>
                </c:pt>
                <c:pt idx="4">
                  <c:v>Clubul Sportiv</c:v>
                </c:pt>
              </c:strCache>
            </c:strRef>
          </c:cat>
          <c:val>
            <c:numRef>
              <c:f>CHELTUIELI!$C$49:$C$53</c:f>
              <c:numCache>
                <c:formatCode>#,##0</c:formatCode>
                <c:ptCount val="5"/>
                <c:pt idx="0">
                  <c:v>328</c:v>
                </c:pt>
                <c:pt idx="1">
                  <c:v>467</c:v>
                </c:pt>
                <c:pt idx="2">
                  <c:v>1432</c:v>
                </c:pt>
                <c:pt idx="3">
                  <c:v>407</c:v>
                </c:pt>
                <c:pt idx="4">
                  <c:v>519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/>
              <a:t>GYERGYÓSZENTMIKLÓS 2017-ES KÖLTSÉGVETÉSE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i="1" dirty="0" smtClean="0"/>
          </a:p>
          <a:p>
            <a:pPr algn="ctr"/>
            <a:r>
              <a:rPr lang="hu-HU" sz="2400" i="1" dirty="0" smtClean="0"/>
              <a:t>„</a:t>
            </a:r>
            <a:r>
              <a:rPr lang="hu-HU" sz="2400" b="1" i="1" dirty="0"/>
              <a:t>Egy nép szellemisége, kulturális szintje, társadalmi struktúrája</a:t>
            </a:r>
            <a:r>
              <a:rPr lang="hu-HU" sz="2400" i="1" dirty="0"/>
              <a:t>, azok a tettek, amelyeket a politika elősegíthet, mindez és ennél több is bele van írva költségvetésének történetébe.... aki tudja, hogyan kell megfejteni az ebben foglalt üzenetet, tisztábban meghallhatja a világtörténelem szavát, mint bárhol másutt.”</a:t>
            </a:r>
            <a:endParaRPr lang="hu-HU" sz="2400" dirty="0"/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008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Finantari</a:t>
            </a:r>
            <a:r>
              <a:rPr lang="en-US" dirty="0" smtClean="0"/>
              <a:t> din </a:t>
            </a:r>
            <a:r>
              <a:rPr lang="en-US" dirty="0" err="1" smtClean="0"/>
              <a:t>bugetul</a:t>
            </a:r>
            <a:r>
              <a:rPr lang="en-US" dirty="0" smtClean="0"/>
              <a:t> local: 21 663 000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764536"/>
              </p:ext>
            </p:extLst>
          </p:nvPr>
        </p:nvGraphicFramePr>
        <p:xfrm>
          <a:off x="6800850" y="2133600"/>
          <a:ext cx="4703763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491062"/>
              </p:ext>
            </p:extLst>
          </p:nvPr>
        </p:nvGraphicFramePr>
        <p:xfrm>
          <a:off x="2692228" y="2154195"/>
          <a:ext cx="3721100" cy="3916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3076"/>
                <a:gridCol w="714012"/>
                <a:gridCol w="714012"/>
              </a:tblGrid>
              <a:tr h="5556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Activitati finantate din bugetul local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17 212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Autoritate locala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5 661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 err="1">
                          <a:effectLst/>
                        </a:rPr>
                        <a:t>Ordine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publica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906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Invatamant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544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 err="1">
                          <a:effectLst/>
                        </a:rPr>
                        <a:t>Sanatate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301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Cultura, recreere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3 906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Asigurari si asistenta sociala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1 040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6%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Administrarea domeniului public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3 125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18%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Actiuni economice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2 201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Dezvoltare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3 399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20%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 err="1">
                          <a:effectLst/>
                        </a:rPr>
                        <a:t>Alte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finantari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580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3%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310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Insitutii</a:t>
            </a:r>
            <a:r>
              <a:rPr lang="en-US" dirty="0" smtClean="0"/>
              <a:t> </a:t>
            </a:r>
            <a:r>
              <a:rPr lang="en-US" dirty="0" err="1" smtClean="0"/>
              <a:t>culturale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sportive </a:t>
            </a:r>
            <a:r>
              <a:rPr lang="en-US" dirty="0" err="1" smtClean="0"/>
              <a:t>finantate</a:t>
            </a:r>
            <a:r>
              <a:rPr lang="en-US" dirty="0" smtClean="0"/>
              <a:t> din </a:t>
            </a:r>
            <a:r>
              <a:rPr lang="en-US" dirty="0" err="1" smtClean="0"/>
              <a:t>bugetul</a:t>
            </a:r>
            <a:r>
              <a:rPr lang="en-US" dirty="0" smtClean="0"/>
              <a:t> local: 3 153 000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463426"/>
              </p:ext>
            </p:extLst>
          </p:nvPr>
        </p:nvGraphicFramePr>
        <p:xfrm>
          <a:off x="6981568" y="2133600"/>
          <a:ext cx="4523045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191790"/>
              </p:ext>
            </p:extLst>
          </p:nvPr>
        </p:nvGraphicFramePr>
        <p:xfrm>
          <a:off x="2592925" y="2133600"/>
          <a:ext cx="4140821" cy="3778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8198"/>
                <a:gridCol w="828164"/>
                <a:gridCol w="764459"/>
              </a:tblGrid>
              <a:tr h="62970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Institutii</a:t>
                      </a:r>
                      <a:r>
                        <a:rPr lang="hu-HU" sz="16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 </a:t>
                      </a:r>
                      <a:r>
                        <a:rPr lang="hu-HU" sz="160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culturale</a:t>
                      </a:r>
                      <a:r>
                        <a:rPr lang="hu-HU" sz="16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 </a:t>
                      </a:r>
                      <a:r>
                        <a:rPr lang="hu-HU" sz="160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si</a:t>
                      </a:r>
                      <a:r>
                        <a:rPr lang="hu-HU" sz="16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 </a:t>
                      </a:r>
                      <a:r>
                        <a:rPr lang="hu-HU" sz="160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sportive</a:t>
                      </a:r>
                      <a:endParaRPr lang="hu-HU" sz="16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3 153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62970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Biblioteca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18288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328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10%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62970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Muzeu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18288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467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15%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62970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Teatru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18288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1 432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45%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62970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Centru Cultural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18288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407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13%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62970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Clubul Sportiv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18288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519</a:t>
                      </a:r>
                      <a:endParaRPr lang="hu-HU" sz="16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 (Headings)"/>
                        </a:rPr>
                        <a:t>16%</a:t>
                      </a:r>
                      <a:endParaRPr lang="hu-HU" sz="16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 (Headings)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87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Cheltuieli</a:t>
            </a:r>
            <a:r>
              <a:rPr lang="en-US" dirty="0" smtClean="0"/>
              <a:t> cu </a:t>
            </a:r>
            <a:r>
              <a:rPr lang="en-US" dirty="0" err="1" smtClean="0"/>
              <a:t>investitii</a:t>
            </a:r>
            <a:r>
              <a:rPr lang="en-US" dirty="0" smtClean="0"/>
              <a:t>: 4 752 000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739122"/>
              </p:ext>
            </p:extLst>
          </p:nvPr>
        </p:nvGraphicFramePr>
        <p:xfrm>
          <a:off x="2384854" y="2582563"/>
          <a:ext cx="3768811" cy="2669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4386"/>
                <a:gridCol w="924425"/>
              </a:tblGrid>
              <a:tr h="889686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Cheltuieli</a:t>
                      </a:r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6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cu</a:t>
                      </a:r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6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investitii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4752</a:t>
                      </a:r>
                      <a:endParaRPr lang="hu-HU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889686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din bugetul local</a:t>
                      </a:r>
                      <a:endParaRPr lang="hu-HU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3999</a:t>
                      </a:r>
                      <a:endParaRPr lang="hu-HU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889686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din surse externe</a:t>
                      </a:r>
                      <a:endParaRPr lang="hu-HU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1353</a:t>
                      </a:r>
                      <a:endParaRPr lang="hu-H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395480"/>
              </p:ext>
            </p:extLst>
          </p:nvPr>
        </p:nvGraphicFramePr>
        <p:xfrm>
          <a:off x="6540842" y="1760838"/>
          <a:ext cx="496376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7734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Investitii</a:t>
            </a:r>
            <a:r>
              <a:rPr lang="en-US" dirty="0" smtClean="0"/>
              <a:t> </a:t>
            </a:r>
            <a:r>
              <a:rPr lang="en-US" dirty="0" err="1" smtClean="0"/>
              <a:t>prioritare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anul</a:t>
            </a:r>
            <a:r>
              <a:rPr lang="en-US" dirty="0" smtClean="0"/>
              <a:t> 2017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846131"/>
              </p:ext>
            </p:extLst>
          </p:nvPr>
        </p:nvGraphicFramePr>
        <p:xfrm>
          <a:off x="2592924" y="1904999"/>
          <a:ext cx="8911687" cy="4354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1687"/>
              </a:tblGrid>
              <a:tr h="25955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 dirty="0" err="1">
                          <a:effectLst/>
                        </a:rPr>
                        <a:t>Aplicaţie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informatică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pentru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sesizarea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problemelor</a:t>
                      </a:r>
                      <a:r>
                        <a:rPr lang="hu-HU" sz="1400" u="none" strike="noStrike" dirty="0">
                          <a:effectLst/>
                        </a:rPr>
                        <a:t> din </a:t>
                      </a:r>
                      <a:r>
                        <a:rPr lang="hu-HU" sz="1400" u="none" strike="noStrike" dirty="0" err="1">
                          <a:effectLst/>
                        </a:rPr>
                        <a:t>partea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locuitorilor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014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it-IT" sz="1400" u="none" strike="noStrike">
                          <a:effectLst/>
                        </a:rPr>
                        <a:t>Modernizarea sistemului informatic interior al Primăriei municipiului Gheorgheni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955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it-IT" sz="1400" u="none" strike="noStrike">
                          <a:effectLst/>
                        </a:rPr>
                        <a:t>Cumpărare teren in vecinatatea Stadionului municipal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955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Achiziție stație meteo digitală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955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Aplicație informatică Visit Gheorgheni – Travel App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955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Extindere prin mansardare grădiniţă de copii cu program prelungit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259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Reinnoirea dotarii atelierului de prelucrare a lemnului si amenajarea unui cabinet de specialitate in domeniul prelucrarii lemnului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955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Poartă și gard de împrejmuire - Conac Benedek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259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Reabilitarea Patinoarului Artificial din Municipiului Gheorgheni -Etapa I - Reabilitarea învelitorii şi intervenţiile necesare pentru securitatea la incendiu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259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it-IT" sz="1400" u="none" strike="noStrike">
                          <a:effectLst/>
                        </a:rPr>
                        <a:t>Montare cruce din piatra la limita de proprietate între localitățile Gheorgheni, Suseni, Joseni și Ciumani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014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 dirty="0" err="1">
                          <a:effectLst/>
                        </a:rPr>
                        <a:t>Conservarea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și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revitalizarea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Muzeului</a:t>
                      </a:r>
                      <a:r>
                        <a:rPr lang="hu-HU" sz="1400" u="none" strike="noStrike" dirty="0">
                          <a:effectLst/>
                        </a:rPr>
                        <a:t> Tarisznyás Márton din </a:t>
                      </a:r>
                      <a:r>
                        <a:rPr lang="hu-HU" sz="1400" u="none" strike="noStrike" dirty="0" err="1">
                          <a:effectLst/>
                        </a:rPr>
                        <a:t>Municipiul</a:t>
                      </a:r>
                      <a:r>
                        <a:rPr lang="hu-HU" sz="1400" u="none" strike="noStrike" dirty="0">
                          <a:effectLst/>
                        </a:rPr>
                        <a:t> Gheorgheni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259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Amenajarea unui parc în Strada Constructorilor FN din Municipiul Gheorgheni, prin reconversia şi refuncţionalizarea terenului vacant şi neutilizat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955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 dirty="0" err="1">
                          <a:effectLst/>
                        </a:rPr>
                        <a:t>Concept</a:t>
                      </a:r>
                      <a:r>
                        <a:rPr lang="hu-HU" sz="1400" u="none" strike="noStrike" dirty="0">
                          <a:effectLst/>
                        </a:rPr>
                        <a:t> de </a:t>
                      </a:r>
                      <a:r>
                        <a:rPr lang="hu-HU" sz="1400" u="none" strike="noStrike" dirty="0" err="1">
                          <a:effectLst/>
                        </a:rPr>
                        <a:t>dezvoltare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Bază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Sportivă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937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Investitii</a:t>
            </a:r>
            <a:r>
              <a:rPr lang="en-US" dirty="0"/>
              <a:t> </a:t>
            </a:r>
            <a:r>
              <a:rPr lang="en-US" dirty="0" err="1"/>
              <a:t>prioritare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anul</a:t>
            </a:r>
            <a:r>
              <a:rPr lang="en-US" dirty="0"/>
              <a:t> 2017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528222"/>
              </p:ext>
            </p:extLst>
          </p:nvPr>
        </p:nvGraphicFramePr>
        <p:xfrm>
          <a:off x="2693774" y="2063579"/>
          <a:ext cx="8810838" cy="4287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10838"/>
              </a:tblGrid>
              <a:tr h="23096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es-ES" sz="1400" u="none" strike="noStrike" dirty="0" err="1">
                          <a:effectLst/>
                        </a:rPr>
                        <a:t>Realizarea</a:t>
                      </a:r>
                      <a:r>
                        <a:rPr lang="es-ES" sz="1400" u="none" strike="noStrike" dirty="0"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</a:rPr>
                        <a:t>planurilor</a:t>
                      </a:r>
                      <a:r>
                        <a:rPr lang="es-ES" sz="1400" u="none" strike="noStrike" dirty="0">
                          <a:effectLst/>
                        </a:rPr>
                        <a:t> parcelare la nivel de </a:t>
                      </a:r>
                      <a:r>
                        <a:rPr lang="es-ES" sz="1400" u="none" strike="noStrike" dirty="0" err="1">
                          <a:effectLst/>
                        </a:rPr>
                        <a:t>tarla</a:t>
                      </a:r>
                      <a:r>
                        <a:rPr lang="es-ES" sz="1400" u="none" strike="noStrike" dirty="0">
                          <a:effectLst/>
                        </a:rPr>
                        <a:t> pe </a:t>
                      </a:r>
                      <a:r>
                        <a:rPr lang="es-ES" sz="1400" u="none" strike="noStrike" dirty="0" err="1">
                          <a:effectLst/>
                        </a:rPr>
                        <a:t>suprafata</a:t>
                      </a:r>
                      <a:r>
                        <a:rPr lang="es-ES" sz="1400" u="none" strike="noStrike" dirty="0"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</a:rPr>
                        <a:t>extravilan</a:t>
                      </a:r>
                      <a:r>
                        <a:rPr lang="es-ES" sz="1400" u="none" strike="noStrike" dirty="0">
                          <a:effectLst/>
                        </a:rPr>
                        <a:t> a UAT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096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 dirty="0" err="1">
                          <a:effectLst/>
                        </a:rPr>
                        <a:t>Reabilitarea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termică</a:t>
                      </a:r>
                      <a:r>
                        <a:rPr lang="hu-HU" sz="1400" u="none" strike="noStrike" dirty="0">
                          <a:effectLst/>
                        </a:rPr>
                        <a:t> a </a:t>
                      </a:r>
                      <a:r>
                        <a:rPr lang="hu-HU" sz="1400" u="none" strike="noStrike" dirty="0" err="1">
                          <a:effectLst/>
                        </a:rPr>
                        <a:t>blocurilor</a:t>
                      </a:r>
                      <a:r>
                        <a:rPr lang="hu-HU" sz="1400" u="none" strike="noStrike" dirty="0">
                          <a:effectLst/>
                        </a:rPr>
                        <a:t> de </a:t>
                      </a:r>
                      <a:r>
                        <a:rPr lang="hu-HU" sz="1400" u="none" strike="noStrike" dirty="0" err="1">
                          <a:effectLst/>
                        </a:rPr>
                        <a:t>locuinţe</a:t>
                      </a:r>
                      <a:r>
                        <a:rPr lang="hu-HU" sz="1400" u="none" strike="noStrike" dirty="0">
                          <a:effectLst/>
                        </a:rPr>
                        <a:t> din </a:t>
                      </a:r>
                      <a:r>
                        <a:rPr lang="hu-HU" sz="1400" u="none" strike="noStrike" dirty="0" err="1">
                          <a:effectLst/>
                        </a:rPr>
                        <a:t>Municipiul</a:t>
                      </a:r>
                      <a:r>
                        <a:rPr lang="hu-HU" sz="1400" u="none" strike="noStrike" dirty="0">
                          <a:effectLst/>
                        </a:rPr>
                        <a:t> Gheorgheni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5607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>
                          <a:effectLst/>
                        </a:rPr>
                        <a:t>Plan urbanistic Zonal - Stațiunea turistică Lacu Roșu, Str. Carierei, cart. Revolutiei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096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>
                          <a:effectLst/>
                        </a:rPr>
                        <a:t>Eficientizarea energetică a Casei de  Cultură din Municipiul Gheorgheni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096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 dirty="0" err="1">
                          <a:effectLst/>
                        </a:rPr>
                        <a:t>Eficientizarea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energetică</a:t>
                      </a:r>
                      <a:r>
                        <a:rPr lang="hu-HU" sz="1400" u="none" strike="noStrike" dirty="0">
                          <a:effectLst/>
                        </a:rPr>
                        <a:t> a </a:t>
                      </a:r>
                      <a:r>
                        <a:rPr lang="hu-HU" sz="1400" u="none" strike="noStrike" dirty="0" err="1">
                          <a:effectLst/>
                        </a:rPr>
                        <a:t>Bibliotecii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Municipale</a:t>
                      </a:r>
                      <a:r>
                        <a:rPr lang="hu-HU" sz="1400" u="none" strike="noStrike" dirty="0">
                          <a:effectLst/>
                        </a:rPr>
                        <a:t> din </a:t>
                      </a:r>
                      <a:r>
                        <a:rPr lang="hu-HU" sz="1400" u="none" strike="noStrike" dirty="0" err="1">
                          <a:effectLst/>
                        </a:rPr>
                        <a:t>Municipiul</a:t>
                      </a:r>
                      <a:r>
                        <a:rPr lang="hu-HU" sz="1400" u="none" strike="noStrike" dirty="0">
                          <a:effectLst/>
                        </a:rPr>
                        <a:t> Gheorgheni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494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>
                          <a:effectLst/>
                        </a:rPr>
                        <a:t>Eficientizarea energetică a Internatului Colegiului Tehnic Batthyany Ignac din Municipiul Gheorgheni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6780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>
                          <a:effectLst/>
                        </a:rPr>
                        <a:t>Ecologizarea Staţiunii Turistice Lacu Roşu şi dezvoltarea infrastructurii pentru turism-Etapa I  a) Sistem de alimentare cu apă potabilă şi b) Sistem de canalizare menajera - actualizare proiect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494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>
                          <a:effectLst/>
                        </a:rPr>
                        <a:t>Reabilitarea rețelei de canalizare menajeră în străzile Dózsa György, Belchiei și Pescarilor - documentație tehnică - faza Pth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494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>
                          <a:effectLst/>
                        </a:rPr>
                        <a:t>Achiziție generatoare electrice și stație electrică de transformare la stația de tratare apă și stația de epurare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096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>
                          <a:effectLst/>
                        </a:rPr>
                        <a:t>Modernizarea şi extinderea SACET în Municipiul Gheorgheni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096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>
                          <a:effectLst/>
                        </a:rPr>
                        <a:t>Eficientizarea iluminatului public din Municipiul Gheorgheni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4059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>
                          <a:effectLst/>
                        </a:rPr>
                        <a:t>Impadurire, descopleşire, curăţire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494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hu-HU" sz="1400" u="none" strike="noStrike" dirty="0" err="1">
                          <a:effectLst/>
                        </a:rPr>
                        <a:t>Reabilitarea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străzilor</a:t>
                      </a:r>
                      <a:r>
                        <a:rPr lang="hu-HU" sz="1400" u="none" strike="noStrike" dirty="0">
                          <a:effectLst/>
                        </a:rPr>
                        <a:t> Arany János, </a:t>
                      </a:r>
                      <a:r>
                        <a:rPr lang="hu-HU" sz="1400" u="none" strike="noStrike" dirty="0" err="1">
                          <a:effectLst/>
                        </a:rPr>
                        <a:t>Fogarasy</a:t>
                      </a:r>
                      <a:r>
                        <a:rPr lang="hu-HU" sz="1400" u="none" strike="noStrike" dirty="0">
                          <a:effectLst/>
                        </a:rPr>
                        <a:t> Mihály, </a:t>
                      </a:r>
                      <a:r>
                        <a:rPr lang="hu-HU" sz="1400" u="none" strike="noStrike" dirty="0" err="1">
                          <a:effectLst/>
                        </a:rPr>
                        <a:t>Cloșca</a:t>
                      </a:r>
                      <a:r>
                        <a:rPr lang="hu-HU" sz="1400" u="none" strike="noStrike" dirty="0">
                          <a:effectLst/>
                        </a:rPr>
                        <a:t>,</a:t>
                      </a:r>
                      <a:r>
                        <a:rPr lang="hu-HU" sz="1400" u="none" strike="noStrike" dirty="0" err="1">
                          <a:effectLst/>
                        </a:rPr>
                        <a:t>reabilitare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parțială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strada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Rakoczi</a:t>
                      </a:r>
                      <a:r>
                        <a:rPr lang="hu-HU" sz="1400" u="none" strike="noStrike" dirty="0">
                          <a:effectLst/>
                        </a:rPr>
                        <a:t> Ferenc - </a:t>
                      </a:r>
                      <a:r>
                        <a:rPr lang="hu-HU" sz="1400" u="none" strike="noStrike" dirty="0" err="1">
                          <a:effectLst/>
                        </a:rPr>
                        <a:t>proiectare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și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lucrare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46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Investitii</a:t>
            </a:r>
            <a:r>
              <a:rPr lang="en-US" dirty="0"/>
              <a:t> </a:t>
            </a:r>
            <a:r>
              <a:rPr lang="en-US" dirty="0" err="1"/>
              <a:t>prioritare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anul</a:t>
            </a:r>
            <a:r>
              <a:rPr lang="en-US" dirty="0"/>
              <a:t> 2017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964354"/>
              </p:ext>
            </p:extLst>
          </p:nvPr>
        </p:nvGraphicFramePr>
        <p:xfrm>
          <a:off x="2592926" y="1905003"/>
          <a:ext cx="8800004" cy="4545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0004"/>
              </a:tblGrid>
              <a:tr h="2980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 dirty="0" err="1">
                          <a:effectLst/>
                        </a:rPr>
                        <a:t>Extindere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Reabilitare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parțială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trotuare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968655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 dirty="0" err="1">
                          <a:effectLst/>
                        </a:rPr>
                        <a:t>Reabilitarea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și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modernizara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străzilor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Bd</a:t>
                      </a:r>
                      <a:r>
                        <a:rPr lang="hu-HU" sz="1400" u="none" strike="noStrike" dirty="0">
                          <a:effectLst/>
                        </a:rPr>
                        <a:t>. </a:t>
                      </a:r>
                      <a:r>
                        <a:rPr lang="hu-HU" sz="1400" u="none" strike="noStrike" dirty="0" err="1">
                          <a:effectLst/>
                        </a:rPr>
                        <a:t>Frăției</a:t>
                      </a:r>
                      <a:r>
                        <a:rPr lang="hu-HU" sz="1400" u="none" strike="noStrike" dirty="0">
                          <a:effectLst/>
                        </a:rPr>
                        <a:t>, </a:t>
                      </a:r>
                      <a:r>
                        <a:rPr lang="hu-HU" sz="1400" u="none" strike="noStrike" dirty="0" err="1">
                          <a:effectLst/>
                        </a:rPr>
                        <a:t>Pompierilor</a:t>
                      </a:r>
                      <a:r>
                        <a:rPr lang="hu-HU" sz="1400" u="none" strike="noStrike" dirty="0">
                          <a:effectLst/>
                        </a:rPr>
                        <a:t>, Dózsa György, </a:t>
                      </a:r>
                      <a:r>
                        <a:rPr lang="hu-HU" sz="1400" u="none" strike="noStrike" dirty="0" err="1">
                          <a:effectLst/>
                        </a:rPr>
                        <a:t>Belchiei</a:t>
                      </a:r>
                      <a:r>
                        <a:rPr lang="hu-HU" sz="1400" u="none" strike="noStrike" dirty="0">
                          <a:effectLst/>
                        </a:rPr>
                        <a:t>, </a:t>
                      </a:r>
                      <a:r>
                        <a:rPr lang="hu-HU" sz="1400" u="none" strike="noStrike" dirty="0" err="1">
                          <a:effectLst/>
                        </a:rPr>
                        <a:t>Pescarilor</a:t>
                      </a:r>
                      <a:r>
                        <a:rPr lang="hu-HU" sz="1400" u="none" strike="noStrike" dirty="0">
                          <a:effectLst/>
                        </a:rPr>
                        <a:t>, Selyem, </a:t>
                      </a:r>
                      <a:r>
                        <a:rPr lang="hu-HU" sz="1400" u="none" strike="noStrike" dirty="0" err="1">
                          <a:effectLst/>
                        </a:rPr>
                        <a:t>Stejarului</a:t>
                      </a:r>
                      <a:r>
                        <a:rPr lang="hu-HU" sz="1400" u="none" strike="noStrike" dirty="0">
                          <a:effectLst/>
                        </a:rPr>
                        <a:t>, Ady Endre, </a:t>
                      </a:r>
                      <a:r>
                        <a:rPr lang="hu-HU" sz="1400" u="none" strike="noStrike" dirty="0" err="1">
                          <a:effectLst/>
                        </a:rPr>
                        <a:t>Aluniș</a:t>
                      </a:r>
                      <a:r>
                        <a:rPr lang="hu-HU" sz="1400" u="none" strike="noStrike" dirty="0">
                          <a:effectLst/>
                        </a:rPr>
                        <a:t>, </a:t>
                      </a:r>
                      <a:r>
                        <a:rPr lang="hu-HU" sz="1400" u="none" strike="noStrike" dirty="0" err="1">
                          <a:effectLst/>
                        </a:rPr>
                        <a:t>Băii</a:t>
                      </a:r>
                      <a:r>
                        <a:rPr lang="hu-HU" sz="1400" u="none" strike="noStrike" dirty="0">
                          <a:effectLst/>
                        </a:rPr>
                        <a:t>, Márton Áron, </a:t>
                      </a:r>
                      <a:r>
                        <a:rPr lang="hu-HU" sz="1400" u="none" strike="noStrike" dirty="0" err="1">
                          <a:effectLst/>
                        </a:rPr>
                        <a:t>Biserica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Armeană</a:t>
                      </a:r>
                      <a:r>
                        <a:rPr lang="hu-HU" sz="1400" u="none" strike="noStrike" dirty="0">
                          <a:effectLst/>
                        </a:rPr>
                        <a:t>, </a:t>
                      </a:r>
                      <a:r>
                        <a:rPr lang="hu-HU" sz="1400" u="none" strike="noStrike" dirty="0" err="1">
                          <a:effectLst/>
                        </a:rPr>
                        <a:t>Ghindei</a:t>
                      </a:r>
                      <a:r>
                        <a:rPr lang="hu-HU" sz="1400" u="none" strike="noStrike" dirty="0">
                          <a:effectLst/>
                        </a:rPr>
                        <a:t>, </a:t>
                      </a:r>
                      <a:r>
                        <a:rPr lang="hu-HU" sz="1400" u="none" strike="noStrike" dirty="0" err="1">
                          <a:effectLst/>
                        </a:rPr>
                        <a:t>Cimitirului</a:t>
                      </a:r>
                      <a:r>
                        <a:rPr lang="hu-HU" sz="1400" u="none" strike="noStrike" dirty="0">
                          <a:effectLst/>
                        </a:rPr>
                        <a:t>, Budai Nagy Antal, </a:t>
                      </a:r>
                      <a:r>
                        <a:rPr lang="hu-HU" sz="1400" u="none" strike="noStrike" dirty="0" err="1">
                          <a:effectLst/>
                        </a:rPr>
                        <a:t>Gării</a:t>
                      </a:r>
                      <a:r>
                        <a:rPr lang="hu-HU" sz="1400" u="none" strike="noStrike" dirty="0">
                          <a:effectLst/>
                        </a:rPr>
                        <a:t>, </a:t>
                      </a:r>
                      <a:r>
                        <a:rPr lang="hu-HU" sz="1400" u="none" strike="noStrike" dirty="0" err="1">
                          <a:effectLst/>
                        </a:rPr>
                        <a:t>Nouă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și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Piața</a:t>
                      </a:r>
                      <a:r>
                        <a:rPr lang="hu-HU" sz="1400" u="none" strike="noStrike" dirty="0">
                          <a:effectLst/>
                        </a:rPr>
                        <a:t> Petőfi Sándor - </a:t>
                      </a:r>
                      <a:r>
                        <a:rPr lang="hu-HU" sz="1400" u="none" strike="noStrike" dirty="0" err="1">
                          <a:effectLst/>
                        </a:rPr>
                        <a:t>actualizare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și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completare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proiect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674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Reabilitare sistem de alimentare cu apă potabilă și sistem de canalizare menajeră - Strada Rozelor - documentație tehnică, faza PTh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674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Reabilitarea și modernizarea străzilor Dózsa György, Belchiei, Pescarilor - Documentaţie tehnică - faza Pth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80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Plan de mobilitate urbană a Municipiului Gheorgheni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80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Strategia Municipiului Gheorgheni pentru reducerea emisiilor CO2 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80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Concept strategic de dezvoltare - Grădina Csiky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80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it-IT" sz="1400" u="none" strike="noStrike">
                          <a:effectLst/>
                        </a:rPr>
                        <a:t>Infiintare Centru de Incubare in Afaceri in Mun.Gheorgheni - proiectare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80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Majorare capital social Sc Vitalissima Srl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674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hu-HU" sz="1400" u="none" strike="noStrike">
                          <a:effectLst/>
                        </a:rPr>
                        <a:t>Capital social  - Asociatia de Dezvoltare Intercomunitara pentru servicii de alimentare cu apă și canalizare menajeră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80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q"/>
                      </a:pPr>
                      <a:r>
                        <a:rPr lang="pt-BR" sz="1400" u="none" strike="noStrike" dirty="0">
                          <a:effectLst/>
                        </a:rPr>
                        <a:t>Aparatură medicală şi echipamente(aparat de ventilatie neonatala)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05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Total </a:t>
            </a:r>
            <a:r>
              <a:rPr lang="en-US" dirty="0" err="1" smtClean="0"/>
              <a:t>venituri</a:t>
            </a:r>
            <a:r>
              <a:rPr lang="en-US" dirty="0" smtClean="0"/>
              <a:t>: 40 033 330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08324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7650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Venituri</a:t>
            </a:r>
            <a:r>
              <a:rPr lang="en-US" dirty="0" smtClean="0"/>
              <a:t> </a:t>
            </a:r>
            <a:r>
              <a:rPr lang="en-US" dirty="0" err="1" smtClean="0"/>
              <a:t>proprii</a:t>
            </a:r>
            <a:r>
              <a:rPr lang="en-US" dirty="0" smtClean="0"/>
              <a:t>: 17 212 330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258925"/>
              </p:ext>
            </p:extLst>
          </p:nvPr>
        </p:nvGraphicFramePr>
        <p:xfrm>
          <a:off x="6882714" y="2133600"/>
          <a:ext cx="4621899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33130"/>
              </p:ext>
            </p:extLst>
          </p:nvPr>
        </p:nvGraphicFramePr>
        <p:xfrm>
          <a:off x="2592925" y="2133601"/>
          <a:ext cx="4017940" cy="3795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3940"/>
                <a:gridCol w="841703"/>
                <a:gridCol w="762297"/>
              </a:tblGrid>
              <a:tr h="447838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VENITURI PROPRII 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17 212,33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09806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Impozit pe venit 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8 765,00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51%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80885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>
                          <a:solidFill>
                            <a:schemeClr val="tx1"/>
                          </a:solidFill>
                          <a:effectLst/>
                        </a:rPr>
                        <a:t>Impozite si taxe pe proprietate </a:t>
                      </a:r>
                      <a:endParaRPr lang="it-IT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5 339,33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31%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92941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>
                          <a:solidFill>
                            <a:schemeClr val="tx1"/>
                          </a:solidFill>
                          <a:effectLst/>
                        </a:rPr>
                        <a:t>Venituri din concesiuni si inchirieri</a:t>
                      </a:r>
                      <a:endParaRPr lang="it-IT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400,00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80885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Amenzi, penalitati si confiscari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640,00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929418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Alte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venituri</a:t>
                      </a:r>
                      <a:endParaRPr lang="hu-HU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2 068,00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hu-HU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07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Impozite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taxe</a:t>
            </a:r>
            <a:r>
              <a:rPr lang="en-US" dirty="0" smtClean="0"/>
              <a:t>: 6 479 330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853958"/>
              </p:ext>
            </p:extLst>
          </p:nvPr>
        </p:nvGraphicFramePr>
        <p:xfrm>
          <a:off x="7166919" y="2133600"/>
          <a:ext cx="4337693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493542"/>
              </p:ext>
            </p:extLst>
          </p:nvPr>
        </p:nvGraphicFramePr>
        <p:xfrm>
          <a:off x="2298357" y="2751438"/>
          <a:ext cx="4651557" cy="2401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8959"/>
                <a:gridCol w="1202598"/>
              </a:tblGrid>
              <a:tr h="1176651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Impozite</a:t>
                      </a:r>
                      <a:r>
                        <a:rPr lang="es-ES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si </a:t>
                      </a:r>
                      <a:r>
                        <a:rPr lang="es-ES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taxe</a:t>
                      </a:r>
                      <a:r>
                        <a:rPr lang="es-ES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s-ES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cladir</a:t>
                      </a:r>
                      <a:r>
                        <a:rPr lang="es-ES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s-ES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teren</a:t>
                      </a:r>
                      <a:r>
                        <a:rPr lang="es-ES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s-ES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mijl</a:t>
                      </a:r>
                      <a:r>
                        <a:rPr lang="es-ES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s-ES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transp</a:t>
                      </a:r>
                      <a:r>
                        <a:rPr lang="es-ES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6 109,33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24346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Persoane fizice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2 749,33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00332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Persoane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juridice</a:t>
                      </a:r>
                      <a:endParaRPr lang="hu-HU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3 360,00</a:t>
                      </a:r>
                      <a:endParaRPr lang="hu-HU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68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Impozit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venit</a:t>
            </a:r>
            <a:r>
              <a:rPr lang="en-US" dirty="0" smtClean="0"/>
              <a:t>: 8 765 000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64006"/>
              </p:ext>
            </p:extLst>
          </p:nvPr>
        </p:nvGraphicFramePr>
        <p:xfrm>
          <a:off x="7265773" y="2133600"/>
          <a:ext cx="4238839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793793"/>
              </p:ext>
            </p:extLst>
          </p:nvPr>
        </p:nvGraphicFramePr>
        <p:xfrm>
          <a:off x="2592925" y="2133600"/>
          <a:ext cx="4455843" cy="377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1261"/>
                <a:gridCol w="975626"/>
                <a:gridCol w="698956"/>
              </a:tblGrid>
              <a:tr h="394252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Impozit pe venit 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8765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182757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Impozitul pe veniturile din transferul proprietatilor imobiliare din patrimoniul personal</a:t>
                      </a:r>
                      <a:endParaRPr lang="it-IT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160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739223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Cote defalcate din impozitul pe venit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8160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solidFill>
                            <a:schemeClr val="tx1"/>
                          </a:solidFill>
                          <a:effectLst/>
                        </a:rPr>
                        <a:t>93%</a:t>
                      </a:r>
                      <a:endParaRPr lang="hu-HU" sz="15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462018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Sume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alocate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din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cotele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defalcate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din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impozitul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pe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venit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pentru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echilibrarea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bugetelor</a:t>
                      </a:r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locale</a:t>
                      </a:r>
                      <a:endParaRPr lang="hu-HU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445</a:t>
                      </a:r>
                      <a:endParaRPr lang="hu-HU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hu-HU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02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Surse</a:t>
            </a:r>
            <a:r>
              <a:rPr lang="en-US" dirty="0" smtClean="0"/>
              <a:t> </a:t>
            </a:r>
            <a:r>
              <a:rPr lang="en-US" dirty="0" err="1" smtClean="0"/>
              <a:t>externe</a:t>
            </a:r>
            <a:r>
              <a:rPr lang="en-US" dirty="0" smtClean="0"/>
              <a:t> de </a:t>
            </a:r>
            <a:r>
              <a:rPr lang="en-US" dirty="0" err="1" smtClean="0"/>
              <a:t>finantare</a:t>
            </a:r>
            <a:endParaRPr lang="hu-H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549416"/>
              </p:ext>
            </p:extLst>
          </p:nvPr>
        </p:nvGraphicFramePr>
        <p:xfrm>
          <a:off x="5049838" y="1998345"/>
          <a:ext cx="2603500" cy="937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400"/>
                <a:gridCol w="6731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 err="1">
                          <a:effectLst/>
                        </a:rPr>
                        <a:t>Finantari</a:t>
                      </a:r>
                      <a:r>
                        <a:rPr lang="hu-HU" sz="1500" u="none" strike="noStrike" dirty="0">
                          <a:effectLst/>
                        </a:rPr>
                        <a:t> din </a:t>
                      </a:r>
                      <a:r>
                        <a:rPr lang="hu-HU" sz="1500" u="none" strike="noStrike" dirty="0" err="1">
                          <a:effectLst/>
                        </a:rPr>
                        <a:t>alte</a:t>
                      </a:r>
                      <a:r>
                        <a:rPr lang="hu-HU" sz="1500" u="none" strike="noStrike" dirty="0"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effectLst/>
                        </a:rPr>
                        <a:t>surse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effectLst/>
                        </a:rPr>
                        <a:t>1 407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effectLst/>
                        </a:rPr>
                        <a:t>Proiecte depuse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 dirty="0">
                          <a:effectLst/>
                        </a:rPr>
                        <a:t>58 399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effectLst/>
                        </a:rPr>
                        <a:t>Proiecte in pregatire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 dirty="0">
                          <a:effectLst/>
                        </a:rPr>
                        <a:t>73 461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808999"/>
              </p:ext>
            </p:extLst>
          </p:nvPr>
        </p:nvGraphicFramePr>
        <p:xfrm>
          <a:off x="2859088" y="3028950"/>
          <a:ext cx="3276600" cy="883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5700"/>
                <a:gridCol w="850900"/>
              </a:tblGrid>
              <a:tr h="2082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Finantari din alte surse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1 407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Consiliul Judetean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390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PNDL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748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SACET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268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691719"/>
              </p:ext>
            </p:extLst>
          </p:nvPr>
        </p:nvGraphicFramePr>
        <p:xfrm>
          <a:off x="2859088" y="4251325"/>
          <a:ext cx="3276600" cy="883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5700"/>
                <a:gridCol w="8509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 err="1">
                          <a:effectLst/>
                        </a:rPr>
                        <a:t>Proiecte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depuse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58 399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POR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5 999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PNDL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51 950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POCA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450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795093"/>
              </p:ext>
            </p:extLst>
          </p:nvPr>
        </p:nvGraphicFramePr>
        <p:xfrm>
          <a:off x="6715125" y="3336925"/>
          <a:ext cx="3276600" cy="1653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5700"/>
                <a:gridCol w="8509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 err="1">
                          <a:effectLst/>
                        </a:rPr>
                        <a:t>Proiecte</a:t>
                      </a:r>
                      <a:r>
                        <a:rPr lang="hu-HU" sz="1500" u="none" strike="noStrike" dirty="0"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effectLst/>
                        </a:rPr>
                        <a:t>in</a:t>
                      </a:r>
                      <a:r>
                        <a:rPr lang="hu-HU" sz="1500" u="none" strike="noStrike" dirty="0">
                          <a:effectLst/>
                        </a:rPr>
                        <a:t> </a:t>
                      </a:r>
                      <a:r>
                        <a:rPr lang="hu-HU" sz="1500" u="none" strike="noStrike" dirty="0" err="1">
                          <a:effectLst/>
                        </a:rPr>
                        <a:t>pregatire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</a:rPr>
                        <a:t>80 641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>
                          <a:effectLst/>
                        </a:rPr>
                        <a:t>PMUD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effectLst/>
                        </a:rPr>
                        <a:t>22 500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effectLst/>
                        </a:rPr>
                        <a:t>Blocuri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effectLst/>
                        </a:rPr>
                        <a:t>35 191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effectLst/>
                        </a:rPr>
                        <a:t>Cladiri publice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</a:rPr>
                        <a:t>10 018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effectLst/>
                        </a:rPr>
                        <a:t>Iluminat public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 dirty="0">
                          <a:effectLst/>
                        </a:rPr>
                        <a:t>1 970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effectLst/>
                        </a:rPr>
                        <a:t>Centru incubator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>
                          <a:effectLst/>
                        </a:rPr>
                        <a:t>2 700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>
                          <a:effectLst/>
                        </a:rPr>
                        <a:t>Cogenerare</a:t>
                      </a:r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u="none" strike="noStrike" dirty="0">
                          <a:effectLst/>
                        </a:rPr>
                        <a:t>8 100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71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CHELTUIELI TOTALE: 44 485 000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1140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3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Cheltuieli</a:t>
            </a:r>
            <a:r>
              <a:rPr lang="en-US" dirty="0" smtClean="0"/>
              <a:t> </a:t>
            </a:r>
            <a:r>
              <a:rPr lang="en-US" dirty="0" err="1" smtClean="0"/>
              <a:t>curente</a:t>
            </a:r>
            <a:r>
              <a:rPr lang="en-US" dirty="0" smtClean="0"/>
              <a:t>: 39 733 000</a:t>
            </a:r>
            <a:endParaRPr lang="hu-H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704618"/>
              </p:ext>
            </p:extLst>
          </p:nvPr>
        </p:nvGraphicFramePr>
        <p:xfrm>
          <a:off x="2592925" y="2241726"/>
          <a:ext cx="3884075" cy="3561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0200"/>
                <a:gridCol w="776815"/>
                <a:gridCol w="717060"/>
              </a:tblGrid>
              <a:tr h="27661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Cheltuieli curente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39 733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89,32%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661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Cheltuieli de personal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23 974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53,89%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661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Bunuri si servicii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6 854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15,41%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661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Dobanzi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81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0,18%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661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Subventii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793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1,78%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661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Fonduri de rezerva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0,22%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186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Transferuri catre institutii publice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3 379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7,60%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661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Asistenta sociala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1 225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2,75%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661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Alte cheltuieli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1 068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2,40%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661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Imprumuturi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1 700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3,82%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661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Rambursari credite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560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1,26%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661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Cheltuieli de capital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4 752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10,68%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221400"/>
              </p:ext>
            </p:extLst>
          </p:nvPr>
        </p:nvGraphicFramePr>
        <p:xfrm>
          <a:off x="6731477" y="2241727"/>
          <a:ext cx="4773135" cy="356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37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Cheltuieli</a:t>
            </a:r>
            <a:r>
              <a:rPr lang="en-US" dirty="0" smtClean="0"/>
              <a:t> </a:t>
            </a:r>
            <a:r>
              <a:rPr lang="en-US" dirty="0" err="1" smtClean="0"/>
              <a:t>totale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capitol de </a:t>
            </a:r>
            <a:r>
              <a:rPr lang="en-US" dirty="0" err="1" smtClean="0"/>
              <a:t>cheltuieli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009996"/>
              </p:ext>
            </p:extLst>
          </p:nvPr>
        </p:nvGraphicFramePr>
        <p:xfrm>
          <a:off x="5816600" y="2190750"/>
          <a:ext cx="5688012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91005"/>
              </p:ext>
            </p:extLst>
          </p:nvPr>
        </p:nvGraphicFramePr>
        <p:xfrm>
          <a:off x="1924050" y="2190750"/>
          <a:ext cx="3797300" cy="3821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034"/>
                <a:gridCol w="728633"/>
                <a:gridCol w="728633"/>
              </a:tblGrid>
              <a:tr h="41980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 err="1">
                          <a:effectLst/>
                        </a:rPr>
                        <a:t>Cheltuieli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totale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pe</a:t>
                      </a:r>
                      <a:r>
                        <a:rPr lang="hu-HU" sz="1400" u="none" strike="noStrike" dirty="0">
                          <a:effectLst/>
                        </a:rPr>
                        <a:t> </a:t>
                      </a:r>
                      <a:r>
                        <a:rPr lang="hu-HU" sz="1400" u="none" strike="noStrike" dirty="0" err="1">
                          <a:effectLst/>
                        </a:rPr>
                        <a:t>capitole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44 485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980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Autoritate locala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5 661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13%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980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Ordine publica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906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980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Invatamant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21 831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49%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980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Sanatate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606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980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Cultura, recreere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4 933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11%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980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Asigurari si asistenta sociala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2 766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6%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980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Servicii de dezvoltare publica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2 287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1980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Actiuni economice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5 456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12%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3823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1036</Words>
  <Application>Microsoft Office PowerPoint</Application>
  <PresentationFormat>Widescreen</PresentationFormat>
  <Paragraphs>253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Century Gothic (Headings)</vt:lpstr>
      <vt:lpstr>Wingdings</vt:lpstr>
      <vt:lpstr>Wingdings 3</vt:lpstr>
      <vt:lpstr>Wisp</vt:lpstr>
      <vt:lpstr>GYERGYÓSZENTMIKLÓS 2017-ES KÖLTSÉGVETÉSE </vt:lpstr>
      <vt:lpstr>Total venituri: 40 033 330</vt:lpstr>
      <vt:lpstr>Venituri proprii: 17 212 330</vt:lpstr>
      <vt:lpstr>Impozite si taxe: 6 479 330</vt:lpstr>
      <vt:lpstr>Impozit pe venit: 8 765 000</vt:lpstr>
      <vt:lpstr>Surse externe de finantare</vt:lpstr>
      <vt:lpstr>CHELTUIELI TOTALE: 44 485 000</vt:lpstr>
      <vt:lpstr>Cheltuieli curente: 39 733 000</vt:lpstr>
      <vt:lpstr>Cheltuieli totale pe capitol de cheltuieli</vt:lpstr>
      <vt:lpstr>Finantari din bugetul local: 21 663 000</vt:lpstr>
      <vt:lpstr>Insitutii culturale si sportive finantate din bugetul local: 3 153 000</vt:lpstr>
      <vt:lpstr>Cheltuieli cu investitii: 4 752 000</vt:lpstr>
      <vt:lpstr>Investitii prioritare pe anul 2017</vt:lpstr>
      <vt:lpstr>Investitii prioritare pe anul 2017</vt:lpstr>
      <vt:lpstr>Investitii prioritare pe anul 2017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Zoltan Nagy</dc:creator>
  <cp:lastModifiedBy>Zoltan Nagy</cp:lastModifiedBy>
  <cp:revision>7</cp:revision>
  <dcterms:created xsi:type="dcterms:W3CDTF">2017-03-30T10:37:48Z</dcterms:created>
  <dcterms:modified xsi:type="dcterms:W3CDTF">2017-03-31T08:58:44Z</dcterms:modified>
</cp:coreProperties>
</file>